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 id="257" r:id="rId20"/>
    <p:sldId id="258" r:id="rId21"/>
    <p:sldId id="259" r:id="rId22"/>
    <p:sldId id="260" r:id="rId23"/>
    <p:sldId id="261" r:id="rId24"/>
    <p:sldId id="262" r:id="rId25"/>
    <p:sldId id="263"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koto" charset="1" panose="00000000000000000000"/>
      <p:regular r:id="rId10"/>
    </p:embeddedFont>
    <p:embeddedFont>
      <p:font typeface="Bicubik" charset="1" panose="02000503020000020004"/>
      <p:regular r:id="rId11"/>
    </p:embeddedFont>
    <p:embeddedFont>
      <p:font typeface="CDR 제스트" charset="1" panose="020B0600000101010101"/>
      <p:regular r:id="rId12"/>
    </p:embeddedFont>
    <p:embeddedFont>
      <p:font typeface="Canva Sans" charset="1" panose="020B0503030501040103"/>
      <p:regular r:id="rId13"/>
    </p:embeddedFont>
    <p:embeddedFont>
      <p:font typeface="Canva Sans Bold" charset="1" panose="020B0803030501040103"/>
      <p:regular r:id="rId14"/>
    </p:embeddedFont>
    <p:embeddedFont>
      <p:font typeface="Canva Sans Italics" charset="1" panose="020B0503030501040103"/>
      <p:regular r:id="rId15"/>
    </p:embeddedFont>
    <p:embeddedFont>
      <p:font typeface="Canva Sans Bold Italics" charset="1" panose="020B0803030501040103"/>
      <p:regular r:id="rId16"/>
    </p:embeddedFont>
    <p:embeddedFont>
      <p:font typeface="Canva Sans Medium" charset="1" panose="020B0603030501040103"/>
      <p:regular r:id="rId17"/>
    </p:embeddedFont>
    <p:embeddedFont>
      <p:font typeface="Canva Sans Medium Italics" charset="1" panose="020B06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366238" y="-720674"/>
            <a:ext cx="25020476" cy="11728348"/>
          </a:xfrm>
          <a:custGeom>
            <a:avLst/>
            <a:gdLst/>
            <a:ahLst/>
            <a:cxnLst/>
            <a:rect r="r" b="b" t="t" l="l"/>
            <a:pathLst>
              <a:path h="11728348" w="25020476">
                <a:moveTo>
                  <a:pt x="0" y="0"/>
                </a:moveTo>
                <a:lnTo>
                  <a:pt x="25020476" y="0"/>
                </a:lnTo>
                <a:lnTo>
                  <a:pt x="25020476" y="11728348"/>
                </a:lnTo>
                <a:lnTo>
                  <a:pt x="0" y="11728348"/>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20306">
                <a:alpha val="64706"/>
              </a:srgbClr>
            </a:solidFill>
          </p:spPr>
        </p:sp>
        <p:sp>
          <p:nvSpPr>
            <p:cNvPr name="TextBox 5" id="5"/>
            <p:cNvSpPr txBox="true"/>
            <p:nvPr/>
          </p:nvSpPr>
          <p:spPr>
            <a:xfrm>
              <a:off x="0" y="-38100"/>
              <a:ext cx="4816593" cy="274743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398818" y="490759"/>
            <a:ext cx="1736533" cy="849016"/>
            <a:chOff x="0" y="0"/>
            <a:chExt cx="2315377" cy="1132021"/>
          </a:xfrm>
        </p:grpSpPr>
        <p:sp>
          <p:nvSpPr>
            <p:cNvPr name="Freeform 7" id="7"/>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grpSp>
        <p:nvGrpSpPr>
          <p:cNvPr name="Group 9" id="9"/>
          <p:cNvGrpSpPr/>
          <p:nvPr/>
        </p:nvGrpSpPr>
        <p:grpSpPr>
          <a:xfrm rot="0">
            <a:off x="15819869" y="490759"/>
            <a:ext cx="2140214" cy="737009"/>
            <a:chOff x="0" y="0"/>
            <a:chExt cx="2853619" cy="982679"/>
          </a:xfrm>
        </p:grpSpPr>
        <p:sp>
          <p:nvSpPr>
            <p:cNvPr name="Freeform 10" id="10"/>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11" id="11"/>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Freeform 12" id="12"/>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7"/>
            <a:stretch>
              <a:fillRect l="0" t="0" r="0" b="0"/>
            </a:stretch>
          </a:blipFill>
        </p:spPr>
      </p:sp>
      <p:grpSp>
        <p:nvGrpSpPr>
          <p:cNvPr name="Group 13" id="13"/>
          <p:cNvGrpSpPr/>
          <p:nvPr/>
        </p:nvGrpSpPr>
        <p:grpSpPr>
          <a:xfrm rot="0">
            <a:off x="4958135" y="2513944"/>
            <a:ext cx="8371731" cy="1673472"/>
            <a:chOff x="0" y="0"/>
            <a:chExt cx="11162308" cy="2231296"/>
          </a:xfrm>
        </p:grpSpPr>
        <p:sp>
          <p:nvSpPr>
            <p:cNvPr name="TextBox 14" id="14"/>
            <p:cNvSpPr txBox="true"/>
            <p:nvPr/>
          </p:nvSpPr>
          <p:spPr>
            <a:xfrm rot="0">
              <a:off x="354" y="-219075"/>
              <a:ext cx="11161600" cy="2445880"/>
            </a:xfrm>
            <a:prstGeom prst="rect">
              <a:avLst/>
            </a:prstGeom>
          </p:spPr>
          <p:txBody>
            <a:bodyPr anchor="t" rtlCol="false" tIns="0" lIns="0" bIns="0" rIns="0">
              <a:spAutoFit/>
            </a:bodyPr>
            <a:lstStyle/>
            <a:p>
              <a:pPr algn="ctr">
                <a:lnSpc>
                  <a:spcPts val="15386"/>
                </a:lnSpc>
              </a:pPr>
              <a:r>
                <a:rPr lang="en-US" sz="10990">
                  <a:solidFill>
                    <a:srgbClr val="2E8BC9"/>
                  </a:solidFill>
                  <a:latin typeface="CDR 제스트"/>
                </a:rPr>
                <a:t>nexgen</a:t>
              </a:r>
            </a:p>
          </p:txBody>
        </p:sp>
        <p:sp>
          <p:nvSpPr>
            <p:cNvPr name="TextBox 15" id="15"/>
            <p:cNvSpPr txBox="true"/>
            <p:nvPr/>
          </p:nvSpPr>
          <p:spPr>
            <a:xfrm rot="0">
              <a:off x="0" y="-219075"/>
              <a:ext cx="11162308" cy="2450371"/>
            </a:xfrm>
            <a:prstGeom prst="rect">
              <a:avLst/>
            </a:prstGeom>
          </p:spPr>
          <p:txBody>
            <a:bodyPr anchor="t" rtlCol="false" tIns="0" lIns="0" bIns="0" rIns="0">
              <a:spAutoFit/>
            </a:bodyPr>
            <a:lstStyle/>
            <a:p>
              <a:pPr algn="ctr">
                <a:lnSpc>
                  <a:spcPts val="15386"/>
                </a:lnSpc>
              </a:pPr>
              <a:r>
                <a:rPr lang="en-US" sz="10990">
                  <a:solidFill>
                    <a:srgbClr val="12F1FF"/>
                  </a:solidFill>
                  <a:latin typeface="CDR 제스트"/>
                </a:rPr>
                <a:t>nexgen</a:t>
              </a:r>
            </a:p>
          </p:txBody>
        </p:sp>
      </p:grpSp>
      <p:sp>
        <p:nvSpPr>
          <p:cNvPr name="TextBox 16" id="16"/>
          <p:cNvSpPr txBox="true"/>
          <p:nvPr/>
        </p:nvSpPr>
        <p:spPr>
          <a:xfrm rot="0">
            <a:off x="4958135" y="4642802"/>
            <a:ext cx="8371731" cy="1009651"/>
          </a:xfrm>
          <a:prstGeom prst="rect">
            <a:avLst/>
          </a:prstGeom>
        </p:spPr>
        <p:txBody>
          <a:bodyPr anchor="t" rtlCol="false" tIns="0" lIns="0" bIns="0" rIns="0">
            <a:spAutoFit/>
          </a:bodyPr>
          <a:lstStyle/>
          <a:p>
            <a:pPr algn="ctr">
              <a:lnSpc>
                <a:spcPts val="8399"/>
              </a:lnSpc>
            </a:pPr>
            <a:r>
              <a:rPr lang="en-US" sz="5999">
                <a:solidFill>
                  <a:srgbClr val="FFFFFF"/>
                </a:solidFill>
                <a:latin typeface="Canva Sans Bold"/>
              </a:rPr>
              <a:t>&lt; Theme &gt;</a:t>
            </a:r>
          </a:p>
        </p:txBody>
      </p:sp>
      <p:sp>
        <p:nvSpPr>
          <p:cNvPr name="TextBox 17" id="17"/>
          <p:cNvSpPr txBox="true"/>
          <p:nvPr/>
        </p:nvSpPr>
        <p:spPr>
          <a:xfrm rot="0">
            <a:off x="4958135" y="6414484"/>
            <a:ext cx="8371731" cy="771525"/>
          </a:xfrm>
          <a:prstGeom prst="rect">
            <a:avLst/>
          </a:prstGeom>
        </p:spPr>
        <p:txBody>
          <a:bodyPr anchor="t" rtlCol="false" tIns="0" lIns="0" bIns="0" rIns="0">
            <a:spAutoFit/>
          </a:bodyPr>
          <a:lstStyle/>
          <a:p>
            <a:pPr algn="ctr">
              <a:lnSpc>
                <a:spcPts val="6300"/>
              </a:lnSpc>
            </a:pPr>
            <a:r>
              <a:rPr lang="en-US" sz="4500">
                <a:solidFill>
                  <a:srgbClr val="FFFFFF"/>
                </a:solidFill>
                <a:latin typeface="Canva Sans Bold"/>
              </a:rPr>
              <a:t>&lt; Team Name &gt;</a:t>
            </a:r>
          </a:p>
        </p:txBody>
      </p:sp>
      <p:sp>
        <p:nvSpPr>
          <p:cNvPr name="TextBox 18" id="18"/>
          <p:cNvSpPr txBox="true"/>
          <p:nvPr/>
        </p:nvSpPr>
        <p:spPr>
          <a:xfrm rot="0">
            <a:off x="2753763" y="7696926"/>
            <a:ext cx="12780473" cy="613409"/>
          </a:xfrm>
          <a:prstGeom prst="rect">
            <a:avLst/>
          </a:prstGeom>
        </p:spPr>
        <p:txBody>
          <a:bodyPr anchor="t" rtlCol="false" tIns="0" lIns="0" bIns="0" rIns="0">
            <a:spAutoFit/>
          </a:bodyPr>
          <a:lstStyle/>
          <a:p>
            <a:pPr algn="ctr">
              <a:lnSpc>
                <a:spcPts val="5040"/>
              </a:lnSpc>
            </a:pPr>
            <a:r>
              <a:rPr lang="en-US" sz="3600">
                <a:solidFill>
                  <a:srgbClr val="3EC3C8"/>
                </a:solidFill>
                <a:latin typeface="Canva Sans Bold"/>
              </a:rPr>
              <a:t>Member 1   |   Member 2   |   Member 3   |   Member 4</a:t>
            </a:r>
          </a:p>
        </p:txBody>
      </p:sp>
      <p:sp>
        <p:nvSpPr>
          <p:cNvPr name="TextBox 19" id="19"/>
          <p:cNvSpPr txBox="true"/>
          <p:nvPr/>
        </p:nvSpPr>
        <p:spPr>
          <a:xfrm rot="0">
            <a:off x="4958135" y="8401050"/>
            <a:ext cx="8371731" cy="771525"/>
          </a:xfrm>
          <a:prstGeom prst="rect">
            <a:avLst/>
          </a:prstGeom>
        </p:spPr>
        <p:txBody>
          <a:bodyPr anchor="t" rtlCol="false" tIns="0" lIns="0" bIns="0" rIns="0">
            <a:spAutoFit/>
          </a:bodyPr>
          <a:lstStyle/>
          <a:p>
            <a:pPr algn="ctr">
              <a:lnSpc>
                <a:spcPts val="6300"/>
              </a:lnSpc>
            </a:pPr>
            <a:r>
              <a:rPr lang="en-US" sz="4500">
                <a:solidFill>
                  <a:srgbClr val="FFFFFF"/>
                </a:solidFill>
                <a:latin typeface="Canva Sans Bold"/>
              </a:rPr>
              <a:t>&lt; University Name &gt;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sp>
        <p:nvSpPr>
          <p:cNvPr name="TextBox 6" id="6"/>
          <p:cNvSpPr txBox="true"/>
          <p:nvPr/>
        </p:nvSpPr>
        <p:spPr>
          <a:xfrm rot="0">
            <a:off x="1028700" y="2446926"/>
            <a:ext cx="9590187"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SUBMISSION INSTRUCTIONS</a:t>
            </a:r>
          </a:p>
        </p:txBody>
      </p:sp>
      <p:grpSp>
        <p:nvGrpSpPr>
          <p:cNvPr name="Group 7" id="7"/>
          <p:cNvGrpSpPr/>
          <p:nvPr/>
        </p:nvGrpSpPr>
        <p:grpSpPr>
          <a:xfrm rot="0">
            <a:off x="15819869" y="490759"/>
            <a:ext cx="2140214" cy="737009"/>
            <a:chOff x="0" y="0"/>
            <a:chExt cx="2853619" cy="982679"/>
          </a:xfrm>
        </p:grpSpPr>
        <p:sp>
          <p:nvSpPr>
            <p:cNvPr name="Freeform 8" id="8"/>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9" id="9"/>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10" id="10"/>
          <p:cNvSpPr txBox="true"/>
          <p:nvPr/>
        </p:nvSpPr>
        <p:spPr>
          <a:xfrm rot="0">
            <a:off x="1028700" y="3448685"/>
            <a:ext cx="16230600" cy="3313430"/>
          </a:xfrm>
          <a:prstGeom prst="rect">
            <a:avLst/>
          </a:prstGeom>
        </p:spPr>
        <p:txBody>
          <a:bodyPr anchor="t" rtlCol="false" tIns="0" lIns="0" bIns="0" rIns="0">
            <a:spAutoFit/>
          </a:bodyPr>
          <a:lstStyle/>
          <a:p>
            <a:pPr marL="820421" indent="-410210" lvl="1">
              <a:lnSpc>
                <a:spcPts val="5320"/>
              </a:lnSpc>
              <a:buFont typeface="Arial"/>
              <a:buChar char="•"/>
            </a:pPr>
            <a:r>
              <a:rPr lang="en-US" sz="3800">
                <a:solidFill>
                  <a:srgbClr val="FFFFFF"/>
                </a:solidFill>
                <a:latin typeface="Canva Sans"/>
              </a:rPr>
              <a:t>Delete this sli</a:t>
            </a:r>
            <a:r>
              <a:rPr lang="en-US" sz="3800">
                <a:solidFill>
                  <a:srgbClr val="FFFFFF"/>
                </a:solidFill>
                <a:latin typeface="Canva Sans"/>
              </a:rPr>
              <a:t>de before submitting.</a:t>
            </a:r>
          </a:p>
          <a:p>
            <a:pPr marL="820421" indent="-410210" lvl="1">
              <a:lnSpc>
                <a:spcPts val="5320"/>
              </a:lnSpc>
              <a:buFont typeface="Arial"/>
              <a:buChar char="•"/>
            </a:pPr>
            <a:r>
              <a:rPr lang="en-US" sz="3800">
                <a:solidFill>
                  <a:srgbClr val="FFFFFF"/>
                </a:solidFill>
                <a:latin typeface="Canva Sans"/>
              </a:rPr>
              <a:t>Submission must be a canva link for this presentation.</a:t>
            </a:r>
          </a:p>
          <a:p>
            <a:pPr marL="820421" indent="-410210" lvl="1">
              <a:lnSpc>
                <a:spcPts val="5320"/>
              </a:lnSpc>
              <a:buFont typeface="Arial"/>
              <a:buChar char="•"/>
            </a:pPr>
            <a:r>
              <a:rPr lang="en-US" sz="3800">
                <a:solidFill>
                  <a:srgbClr val="FFFFFF"/>
                </a:solidFill>
                <a:latin typeface="Canva Sans"/>
              </a:rPr>
              <a:t>Please ensure that your presentation has a maximum of 10 slides (including the title slide).</a:t>
            </a:r>
          </a:p>
          <a:p>
            <a:pPr>
              <a:lnSpc>
                <a:spcPts val="532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7999288"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PROBLEM STATEMENT</a:t>
            </a:r>
          </a:p>
        </p:txBody>
      </p:sp>
      <p:sp>
        <p:nvSpPr>
          <p:cNvPr name="TextBox 10" id="10"/>
          <p:cNvSpPr txBox="true"/>
          <p:nvPr/>
        </p:nvSpPr>
        <p:spPr>
          <a:xfrm rot="0">
            <a:off x="1028700" y="3478853"/>
            <a:ext cx="16230600" cy="1313180"/>
          </a:xfrm>
          <a:prstGeom prst="rect">
            <a:avLst/>
          </a:prstGeom>
        </p:spPr>
        <p:txBody>
          <a:bodyPr anchor="t" rtlCol="false" tIns="0" lIns="0" bIns="0" rIns="0">
            <a:spAutoFit/>
          </a:bodyPr>
          <a:lstStyle/>
          <a:p>
            <a:pPr>
              <a:lnSpc>
                <a:spcPts val="5320"/>
              </a:lnSpc>
            </a:pPr>
            <a:r>
              <a:rPr lang="en-US" sz="3800">
                <a:solidFill>
                  <a:srgbClr val="FFFFFF"/>
                </a:solidFill>
                <a:latin typeface="Canva Sans"/>
              </a:rPr>
              <a:t>Describe the problem statement your team will be working on for the chosen theme.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8631362"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SOLUTION DESCRIPTION </a:t>
            </a:r>
          </a:p>
        </p:txBody>
      </p:sp>
      <p:sp>
        <p:nvSpPr>
          <p:cNvPr name="TextBox 10" id="10"/>
          <p:cNvSpPr txBox="true"/>
          <p:nvPr/>
        </p:nvSpPr>
        <p:spPr>
          <a:xfrm rot="0">
            <a:off x="1028700" y="3478853"/>
            <a:ext cx="16230600" cy="2646680"/>
          </a:xfrm>
          <a:prstGeom prst="rect">
            <a:avLst/>
          </a:prstGeom>
        </p:spPr>
        <p:txBody>
          <a:bodyPr anchor="t" rtlCol="false" tIns="0" lIns="0" bIns="0" rIns="0">
            <a:spAutoFit/>
          </a:bodyPr>
          <a:lstStyle/>
          <a:p>
            <a:pPr marL="820421" indent="-410210" lvl="1">
              <a:lnSpc>
                <a:spcPts val="5320"/>
              </a:lnSpc>
              <a:buFont typeface="Arial"/>
              <a:buChar char="•"/>
            </a:pPr>
            <a:r>
              <a:rPr lang="en-US" sz="3800">
                <a:solidFill>
                  <a:srgbClr val="FFFFFF"/>
                </a:solidFill>
                <a:latin typeface="Canva Sans"/>
              </a:rPr>
              <a:t>The more fleshed out the tech part of your solution is, the easier it will be for you to implement it during the hack! Remember, this isn’t just an ideathon, it’s a hackathon.</a:t>
            </a:r>
          </a:p>
          <a:p>
            <a:pPr marL="820421" indent="-410210" lvl="1">
              <a:lnSpc>
                <a:spcPts val="5320"/>
              </a:lnSpc>
              <a:buFont typeface="Arial"/>
              <a:buChar char="•"/>
            </a:pPr>
            <a:r>
              <a:rPr lang="en-US" sz="3800">
                <a:solidFill>
                  <a:srgbClr val="FFFFFF"/>
                </a:solidFill>
                <a:latin typeface="Canva Sans"/>
              </a:rPr>
              <a:t>Tell us how you’re solving the problem.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12488614" cy="1552576"/>
          </a:xfrm>
          <a:prstGeom prst="rect">
            <a:avLst/>
          </a:prstGeom>
        </p:spPr>
        <p:txBody>
          <a:bodyPr anchor="t" rtlCol="false" tIns="0" lIns="0" bIns="0" rIns="0">
            <a:spAutoFit/>
          </a:bodyPr>
          <a:lstStyle/>
          <a:p>
            <a:pPr>
              <a:lnSpc>
                <a:spcPts val="6299"/>
              </a:lnSpc>
            </a:pPr>
            <a:r>
              <a:rPr lang="en-US" sz="4499" spc="287">
                <a:solidFill>
                  <a:srgbClr val="45E7ED"/>
                </a:solidFill>
                <a:latin typeface="Bicubik"/>
              </a:rPr>
              <a:t>SOLUTION DESCRIPTION (OPTIONAL)</a:t>
            </a:r>
          </a:p>
          <a:p>
            <a:pPr>
              <a:lnSpc>
                <a:spcPts val="6299"/>
              </a:lnSpc>
              <a:spcBef>
                <a:spcPct val="0"/>
              </a:spcBef>
            </a:pPr>
          </a:p>
        </p:txBody>
      </p:sp>
      <p:sp>
        <p:nvSpPr>
          <p:cNvPr name="TextBox 10" id="10"/>
          <p:cNvSpPr txBox="true"/>
          <p:nvPr/>
        </p:nvSpPr>
        <p:spPr>
          <a:xfrm rot="0">
            <a:off x="1028700" y="3478853"/>
            <a:ext cx="16230600" cy="1313180"/>
          </a:xfrm>
          <a:prstGeom prst="rect">
            <a:avLst/>
          </a:prstGeom>
        </p:spPr>
        <p:txBody>
          <a:bodyPr anchor="t" rtlCol="false" tIns="0" lIns="0" bIns="0" rIns="0">
            <a:spAutoFit/>
          </a:bodyPr>
          <a:lstStyle/>
          <a:p>
            <a:pPr marL="820421" indent="-410210" lvl="1">
              <a:lnSpc>
                <a:spcPts val="5320"/>
              </a:lnSpc>
              <a:buFont typeface="Arial"/>
              <a:buChar char="•"/>
            </a:pPr>
            <a:r>
              <a:rPr lang="en-US" sz="3800">
                <a:solidFill>
                  <a:srgbClr val="FFFFFF"/>
                </a:solidFill>
                <a:latin typeface="Canva Sans"/>
              </a:rPr>
              <a:t>Any additional pointers for your solution.</a:t>
            </a:r>
          </a:p>
          <a:p>
            <a:pPr marL="820421" indent="-410210" lvl="1">
              <a:lnSpc>
                <a:spcPts val="5320"/>
              </a:lnSpc>
              <a:buFont typeface="Arial"/>
              <a:buChar char="•"/>
            </a:pPr>
            <a:r>
              <a:rPr lang="en-US" sz="3800">
                <a:solidFill>
                  <a:srgbClr val="FFFFFF"/>
                </a:solidFill>
                <a:latin typeface="Canva Sans"/>
              </a:rPr>
              <a:t>This slide is optional.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12028066"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TECH STACK AND REQUIREMENTS</a:t>
            </a:r>
          </a:p>
        </p:txBody>
      </p:sp>
      <p:sp>
        <p:nvSpPr>
          <p:cNvPr name="TextBox 10" id="10"/>
          <p:cNvSpPr txBox="true"/>
          <p:nvPr/>
        </p:nvSpPr>
        <p:spPr>
          <a:xfrm rot="0">
            <a:off x="1028700" y="3478853"/>
            <a:ext cx="16230600" cy="5980430"/>
          </a:xfrm>
          <a:prstGeom prst="rect">
            <a:avLst/>
          </a:prstGeom>
        </p:spPr>
        <p:txBody>
          <a:bodyPr anchor="t" rtlCol="false" tIns="0" lIns="0" bIns="0" rIns="0">
            <a:spAutoFit/>
          </a:bodyPr>
          <a:lstStyle/>
          <a:p>
            <a:pPr marL="820421" indent="-410210" lvl="1">
              <a:lnSpc>
                <a:spcPts val="5320"/>
              </a:lnSpc>
              <a:buFont typeface="Arial"/>
              <a:buChar char="•"/>
            </a:pPr>
            <a:r>
              <a:rPr lang="en-US" sz="3800">
                <a:solidFill>
                  <a:srgbClr val="FFFFFF"/>
                </a:solidFill>
                <a:latin typeface="Canva Sans"/>
              </a:rPr>
              <a:t>Hardware and Software requirements for the project if any (including any simulators if required).</a:t>
            </a:r>
          </a:p>
          <a:p>
            <a:pPr marL="820421" indent="-410210" lvl="1">
              <a:lnSpc>
                <a:spcPts val="5320"/>
              </a:lnSpc>
              <a:buFont typeface="Arial"/>
              <a:buChar char="•"/>
            </a:pPr>
            <a:r>
              <a:rPr lang="en-US" sz="3800">
                <a:solidFill>
                  <a:srgbClr val="FFFFFF"/>
                </a:solidFill>
                <a:latin typeface="Canva Sans"/>
              </a:rPr>
              <a:t>If using software tools / libraries, we encourage the use of open source resources.</a:t>
            </a:r>
          </a:p>
          <a:p>
            <a:pPr marL="820421" indent="-410210" lvl="1">
              <a:lnSpc>
                <a:spcPts val="5320"/>
              </a:lnSpc>
              <a:buFont typeface="Arial"/>
              <a:buChar char="•"/>
            </a:pPr>
            <a:r>
              <a:rPr lang="en-US" sz="3800">
                <a:solidFill>
                  <a:srgbClr val="FFFFFF"/>
                </a:solidFill>
                <a:latin typeface="Canva Sans"/>
              </a:rPr>
              <a:t>If using hardware, it is a must for the hardware to be present for the demonstration during the hackathon if you get selected. A simulation of the hardware itself is also allowed provided that the simulation directly represents the intended hardware.</a:t>
            </a:r>
          </a:p>
          <a:p>
            <a:pPr>
              <a:lnSpc>
                <a:spcPts val="532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4236839"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FEASIBILITY</a:t>
            </a:r>
          </a:p>
        </p:txBody>
      </p:sp>
      <p:sp>
        <p:nvSpPr>
          <p:cNvPr name="TextBox 10" id="10"/>
          <p:cNvSpPr txBox="true"/>
          <p:nvPr/>
        </p:nvSpPr>
        <p:spPr>
          <a:xfrm rot="0">
            <a:off x="1028700" y="3478853"/>
            <a:ext cx="16230600" cy="2646680"/>
          </a:xfrm>
          <a:prstGeom prst="rect">
            <a:avLst/>
          </a:prstGeom>
        </p:spPr>
        <p:txBody>
          <a:bodyPr anchor="t" rtlCol="false" tIns="0" lIns="0" bIns="0" rIns="0">
            <a:spAutoFit/>
          </a:bodyPr>
          <a:lstStyle/>
          <a:p>
            <a:pPr marL="820421" indent="-410210" lvl="1">
              <a:lnSpc>
                <a:spcPts val="5320"/>
              </a:lnSpc>
              <a:buFont typeface="Arial"/>
              <a:buChar char="•"/>
            </a:pPr>
            <a:r>
              <a:rPr lang="en-US" sz="3800">
                <a:solidFill>
                  <a:srgbClr val="FFFFFF"/>
                </a:solidFill>
                <a:latin typeface="Canva Sans"/>
              </a:rPr>
              <a:t>Will the target audience be able to use it?</a:t>
            </a:r>
          </a:p>
          <a:p>
            <a:pPr marL="820421" indent="-410210" lvl="1">
              <a:lnSpc>
                <a:spcPts val="5320"/>
              </a:lnSpc>
              <a:buFont typeface="Arial"/>
              <a:buChar char="•"/>
            </a:pPr>
            <a:r>
              <a:rPr lang="en-US" sz="3800">
                <a:solidFill>
                  <a:srgbClr val="FFFFFF"/>
                </a:solidFill>
                <a:latin typeface="Canva Sans"/>
              </a:rPr>
              <a:t>How easy is it to deploy the solution?</a:t>
            </a:r>
          </a:p>
          <a:p>
            <a:pPr marL="820421" indent="-410210" lvl="1">
              <a:lnSpc>
                <a:spcPts val="5320"/>
              </a:lnSpc>
              <a:buFont typeface="Arial"/>
              <a:buChar char="•"/>
            </a:pPr>
            <a:r>
              <a:rPr lang="en-US" sz="3800">
                <a:solidFill>
                  <a:srgbClr val="FFFFFF"/>
                </a:solidFill>
                <a:latin typeface="Canva Sans"/>
              </a:rPr>
              <a:t>Is the solution important to the target audience? Would they be willing to adopt the solution?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20306"/>
        </a:solidFill>
      </p:bgPr>
    </p:bg>
    <p:spTree>
      <p:nvGrpSpPr>
        <p:cNvPr id="1" name=""/>
        <p:cNvGrpSpPr/>
        <p:nvPr/>
      </p:nvGrpSpPr>
      <p:grpSpPr>
        <a:xfrm>
          <a:off x="0" y="0"/>
          <a:ext cx="0" cy="0"/>
          <a:chOff x="0" y="0"/>
          <a:chExt cx="0" cy="0"/>
        </a:xfrm>
      </p:grpSpPr>
      <p:grpSp>
        <p:nvGrpSpPr>
          <p:cNvPr name="Group 2" id="2"/>
          <p:cNvGrpSpPr/>
          <p:nvPr/>
        </p:nvGrpSpPr>
        <p:grpSpPr>
          <a:xfrm rot="0">
            <a:off x="398818" y="490759"/>
            <a:ext cx="1736533" cy="849016"/>
            <a:chOff x="0" y="0"/>
            <a:chExt cx="2315377" cy="1132021"/>
          </a:xfrm>
        </p:grpSpPr>
        <p:sp>
          <p:nvSpPr>
            <p:cNvPr name="Freeform 3" id="3"/>
            <p:cNvSpPr/>
            <p:nvPr/>
          </p:nvSpPr>
          <p:spPr>
            <a:xfrm flipH="false" flipV="false" rot="0">
              <a:off x="574924" y="0"/>
              <a:ext cx="1165530" cy="1132021"/>
            </a:xfrm>
            <a:custGeom>
              <a:avLst/>
              <a:gdLst/>
              <a:ahLst/>
              <a:cxnLst/>
              <a:rect r="r" b="b" t="t" l="l"/>
              <a:pathLst>
                <a:path h="1132021" w="1165530">
                  <a:moveTo>
                    <a:pt x="0" y="0"/>
                  </a:moveTo>
                  <a:lnTo>
                    <a:pt x="1165530" y="0"/>
                  </a:lnTo>
                  <a:lnTo>
                    <a:pt x="1165530" y="1132021"/>
                  </a:lnTo>
                  <a:lnTo>
                    <a:pt x="0" y="1132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282782"/>
              <a:ext cx="2315377" cy="676824"/>
            </a:xfrm>
            <a:prstGeom prst="rect">
              <a:avLst/>
            </a:prstGeom>
          </p:spPr>
          <p:txBody>
            <a:bodyPr anchor="t" rtlCol="false" tIns="0" lIns="0" bIns="0" rIns="0">
              <a:spAutoFit/>
            </a:bodyPr>
            <a:lstStyle/>
            <a:p>
              <a:pPr>
                <a:lnSpc>
                  <a:spcPts val="4204"/>
                </a:lnSpc>
              </a:pPr>
              <a:r>
                <a:rPr lang="en-US" sz="3003">
                  <a:solidFill>
                    <a:srgbClr val="45E7ED"/>
                  </a:solidFill>
                  <a:latin typeface="Mokoto"/>
                </a:rPr>
                <a:t>NEXUS</a:t>
              </a:r>
            </a:p>
          </p:txBody>
        </p:sp>
      </p:grpSp>
      <p:sp>
        <p:nvSpPr>
          <p:cNvPr name="Freeform 5" id="5"/>
          <p:cNvSpPr/>
          <p:nvPr/>
        </p:nvSpPr>
        <p:spPr>
          <a:xfrm flipH="false" flipV="false" rot="0">
            <a:off x="7929617" y="378815"/>
            <a:ext cx="2428766" cy="1299769"/>
          </a:xfrm>
          <a:custGeom>
            <a:avLst/>
            <a:gdLst/>
            <a:ahLst/>
            <a:cxnLst/>
            <a:rect r="r" b="b" t="t" l="l"/>
            <a:pathLst>
              <a:path h="1299769" w="2428766">
                <a:moveTo>
                  <a:pt x="0" y="0"/>
                </a:moveTo>
                <a:lnTo>
                  <a:pt x="2428766" y="0"/>
                </a:lnTo>
                <a:lnTo>
                  <a:pt x="2428766" y="1299770"/>
                </a:lnTo>
                <a:lnTo>
                  <a:pt x="0" y="1299770"/>
                </a:lnTo>
                <a:lnTo>
                  <a:pt x="0" y="0"/>
                </a:lnTo>
                <a:close/>
              </a:path>
            </a:pathLst>
          </a:custGeom>
          <a:blipFill>
            <a:blip r:embed="rId4"/>
            <a:stretch>
              <a:fillRect l="0" t="0" r="0" b="0"/>
            </a:stretch>
          </a:blipFill>
        </p:spPr>
      </p:sp>
      <p:grpSp>
        <p:nvGrpSpPr>
          <p:cNvPr name="Group 6" id="6"/>
          <p:cNvGrpSpPr/>
          <p:nvPr/>
        </p:nvGrpSpPr>
        <p:grpSpPr>
          <a:xfrm rot="0">
            <a:off x="15819869" y="490759"/>
            <a:ext cx="2140214" cy="737009"/>
            <a:chOff x="0" y="0"/>
            <a:chExt cx="2853619" cy="982679"/>
          </a:xfrm>
        </p:grpSpPr>
        <p:sp>
          <p:nvSpPr>
            <p:cNvPr name="Freeform 7" id="7"/>
            <p:cNvSpPr/>
            <p:nvPr/>
          </p:nvSpPr>
          <p:spPr>
            <a:xfrm flipH="false" flipV="false" rot="0">
              <a:off x="1005532" y="83091"/>
              <a:ext cx="1848087" cy="833757"/>
            </a:xfrm>
            <a:custGeom>
              <a:avLst/>
              <a:gdLst/>
              <a:ahLst/>
              <a:cxnLst/>
              <a:rect r="r" b="b" t="t" l="l"/>
              <a:pathLst>
                <a:path h="833757" w="1848087">
                  <a:moveTo>
                    <a:pt x="0" y="0"/>
                  </a:moveTo>
                  <a:lnTo>
                    <a:pt x="1848087" y="0"/>
                  </a:lnTo>
                  <a:lnTo>
                    <a:pt x="1848087" y="833757"/>
                  </a:lnTo>
                  <a:lnTo>
                    <a:pt x="0" y="833757"/>
                  </a:lnTo>
                  <a:lnTo>
                    <a:pt x="0" y="0"/>
                  </a:lnTo>
                  <a:close/>
                </a:path>
              </a:pathLst>
            </a:custGeom>
            <a:blipFill>
              <a:blip r:embed="rId5"/>
              <a:stretch>
                <a:fillRect l="-44366" t="0" r="0" b="0"/>
              </a:stretch>
            </a:blipFill>
          </p:spPr>
        </p:sp>
        <p:sp>
          <p:nvSpPr>
            <p:cNvPr name="Freeform 8" id="8"/>
            <p:cNvSpPr/>
            <p:nvPr/>
          </p:nvSpPr>
          <p:spPr>
            <a:xfrm flipH="false" flipV="false" rot="0">
              <a:off x="0" y="0"/>
              <a:ext cx="1005532" cy="982679"/>
            </a:xfrm>
            <a:custGeom>
              <a:avLst/>
              <a:gdLst/>
              <a:ahLst/>
              <a:cxnLst/>
              <a:rect r="r" b="b" t="t" l="l"/>
              <a:pathLst>
                <a:path h="982679" w="1005532">
                  <a:moveTo>
                    <a:pt x="0" y="0"/>
                  </a:moveTo>
                  <a:lnTo>
                    <a:pt x="1005532" y="0"/>
                  </a:lnTo>
                  <a:lnTo>
                    <a:pt x="1005532" y="982679"/>
                  </a:lnTo>
                  <a:lnTo>
                    <a:pt x="0" y="982679"/>
                  </a:lnTo>
                  <a:lnTo>
                    <a:pt x="0" y="0"/>
                  </a:lnTo>
                  <a:close/>
                </a:path>
              </a:pathLst>
            </a:custGeom>
            <a:blipFill>
              <a:blip r:embed="rId6"/>
              <a:stretch>
                <a:fillRect l="0" t="0" r="0" b="0"/>
              </a:stretch>
            </a:blipFill>
          </p:spPr>
        </p:sp>
      </p:grpSp>
      <p:sp>
        <p:nvSpPr>
          <p:cNvPr name="TextBox 9" id="9"/>
          <p:cNvSpPr txBox="true"/>
          <p:nvPr/>
        </p:nvSpPr>
        <p:spPr>
          <a:xfrm rot="0">
            <a:off x="1028700" y="2446926"/>
            <a:ext cx="4834533" cy="762001"/>
          </a:xfrm>
          <a:prstGeom prst="rect">
            <a:avLst/>
          </a:prstGeom>
        </p:spPr>
        <p:txBody>
          <a:bodyPr anchor="t" rtlCol="false" tIns="0" lIns="0" bIns="0" rIns="0">
            <a:spAutoFit/>
          </a:bodyPr>
          <a:lstStyle/>
          <a:p>
            <a:pPr>
              <a:lnSpc>
                <a:spcPts val="6299"/>
              </a:lnSpc>
              <a:spcBef>
                <a:spcPct val="0"/>
              </a:spcBef>
            </a:pPr>
            <a:r>
              <a:rPr lang="en-US" sz="4499" spc="287">
                <a:solidFill>
                  <a:srgbClr val="45E7ED"/>
                </a:solidFill>
                <a:latin typeface="Bicubik"/>
              </a:rPr>
              <a:t>REFERENCES</a:t>
            </a:r>
          </a:p>
        </p:txBody>
      </p:sp>
      <p:sp>
        <p:nvSpPr>
          <p:cNvPr name="TextBox 10" id="10"/>
          <p:cNvSpPr txBox="true"/>
          <p:nvPr/>
        </p:nvSpPr>
        <p:spPr>
          <a:xfrm rot="0">
            <a:off x="1028700" y="3478853"/>
            <a:ext cx="16230600" cy="1313180"/>
          </a:xfrm>
          <a:prstGeom prst="rect">
            <a:avLst/>
          </a:prstGeom>
        </p:spPr>
        <p:txBody>
          <a:bodyPr anchor="t" rtlCol="false" tIns="0" lIns="0" bIns="0" rIns="0">
            <a:spAutoFit/>
          </a:bodyPr>
          <a:lstStyle/>
          <a:p>
            <a:pPr>
              <a:lnSpc>
                <a:spcPts val="5320"/>
              </a:lnSpc>
            </a:pPr>
            <a:r>
              <a:rPr lang="en-US" sz="3800">
                <a:solidFill>
                  <a:srgbClr val="FFFFFF"/>
                </a:solidFill>
                <a:latin typeface="Canva Sans"/>
              </a:rPr>
              <a:t>List of references for any data mentioned in this presentation.</a:t>
            </a:r>
          </a:p>
          <a:p>
            <a:pPr>
              <a:lnSpc>
                <a:spcPts val="532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DAF_fgPt-Xs</dc:identifier>
  <dcterms:modified xsi:type="dcterms:W3CDTF">2011-08-01T06:04:30Z</dcterms:modified>
  <cp:revision>1</cp:revision>
  <dc:title>Add a subheading</dc:title>
</cp:coreProperties>
</file>